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8" r:id="rId3"/>
    <p:sldId id="258" r:id="rId4"/>
    <p:sldId id="259" r:id="rId5"/>
    <p:sldId id="264" r:id="rId6"/>
    <p:sldId id="272" r:id="rId7"/>
    <p:sldId id="273" r:id="rId8"/>
    <p:sldId id="27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06" autoAdjust="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1200D-81FB-4301-855F-0936463F2016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2610F-2A69-4487-B375-D8256B9501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455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2610F-2A69-4487-B375-D8256B95011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709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2610F-2A69-4487-B375-D8256B95011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488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000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594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57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945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1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1917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62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98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82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66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388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37BDD-9594-42BC-8AE8-3F203EE5C6BC}" type="datetimeFigureOut">
              <a:rPr lang="en-US" smtClean="0"/>
              <a:t>8/8/2012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6C806-0004-4429-840C-1EBBC23E9E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57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icideoutreach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800" b="1" dirty="0" smtClean="0">
                <a:latin typeface="Times New Roman" pitchFamily="18" charset="0"/>
                <a:cs typeface="Times New Roman" pitchFamily="18" charset="0"/>
              </a:rPr>
              <a:t>Pre-Assessment</a:t>
            </a:r>
          </a:p>
          <a:p>
            <a:pPr marL="0" indent="0" algn="ctr">
              <a:buNone/>
            </a:pPr>
            <a:endParaRPr lang="en-US" sz="3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Students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will answer an informal multiple choice and true/false test consisting of 10 questions to determine their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understanding 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of the various components of suicide, as well as the roles of the first responder.</a:t>
            </a:r>
          </a:p>
          <a:p>
            <a:pPr marL="0" indent="0">
              <a:buNone/>
            </a:pPr>
            <a:endParaRPr lang="en-US" sz="4000" dirty="0" smtClean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457201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751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48"/>
    </mc:Choice>
    <mc:Fallback xmlns="">
      <p:transition spd="slow" advTm="71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True/False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 or F 	1.  Suicide is an inadvertent act that results in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	death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 or F 	2.  Thoughts of killing oneself are not considered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	a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suicide behavior.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 or F 	3.   Depression is not a key factor for suicide.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 or F	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4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  Buying a gun might be considered a warning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	signs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for suicide.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 or F	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5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.  By reducing risk factors and strengthening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	protective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factors cannot help prevent the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			problems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that contribute to suicide.</a:t>
            </a:r>
          </a:p>
          <a:p>
            <a:pPr marL="0" indent="0">
              <a:buNone/>
            </a:pP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 startAt="2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8080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66021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800" b="1" dirty="0">
                <a:latin typeface="Times New Roman" pitchFamily="18" charset="0"/>
                <a:cs typeface="Times New Roman" pitchFamily="18" charset="0"/>
              </a:rPr>
              <a:t>Multiple Choices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440373"/>
              </p:ext>
            </p:extLst>
          </p:nvPr>
        </p:nvGraphicFramePr>
        <p:xfrm>
          <a:off x="457200" y="2209800"/>
          <a:ext cx="5562600" cy="27509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1300"/>
                <a:gridCol w="2781300"/>
              </a:tblGrid>
              <a:tr h="1375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Suicide Attempt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Suicide Wish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375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Suicide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 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 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above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776086"/>
            <a:ext cx="8763000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Which term describe an intentional act that results in one’s death?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602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67"/>
    </mc:Choice>
    <mc:Fallback xmlns="">
      <p:transition spd="slow" advTm="75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4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2.  What is the term that includes a wide range of acts, including suicide?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172912"/>
              </p:ext>
            </p:extLst>
          </p:nvPr>
        </p:nvGraphicFramePr>
        <p:xfrm>
          <a:off x="381000" y="1447800"/>
          <a:ext cx="5486400" cy="2209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3200"/>
                <a:gridCol w="2743200"/>
              </a:tblGrid>
              <a:tr h="1104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Suicide Behavior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Suicide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1049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c.) 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Suicide Attempt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 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Suicide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Gesture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7327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23"/>
    </mc:Choice>
    <mc:Fallback xmlns="">
      <p:transition spd="slow" advTm="75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3. Protective factors include which of the following?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515175"/>
              </p:ext>
            </p:extLst>
          </p:nvPr>
        </p:nvGraphicFramePr>
        <p:xfrm>
          <a:off x="457200" y="1295400"/>
          <a:ext cx="5562600" cy="27509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1300"/>
                <a:gridCol w="2781300"/>
              </a:tblGrid>
              <a:tr h="1375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Spiritual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Guidance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Early Intervention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375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c.) 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None of the above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 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 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above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55259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4"/>
    </mc:Choice>
    <mc:Fallback xmlns="">
      <p:transition spd="slow" advTm="8004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4.  Key risk factors may include which of the following?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698862"/>
              </p:ext>
            </p:extLst>
          </p:nvPr>
        </p:nvGraphicFramePr>
        <p:xfrm>
          <a:off x="609600" y="1143000"/>
          <a:ext cx="5562600" cy="27509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1300"/>
                <a:gridCol w="2781300"/>
              </a:tblGrid>
              <a:tr h="1375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Depression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Alcohol Abuse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375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c.) 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Substance Abuse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 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 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above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522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5.  Which of the following may be considered a warning sign for suicide?</a:t>
            </a:r>
          </a:p>
          <a:p>
            <a:pPr marL="0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845898"/>
              </p:ext>
            </p:extLst>
          </p:nvPr>
        </p:nvGraphicFramePr>
        <p:xfrm>
          <a:off x="609600" y="1143000"/>
          <a:ext cx="5562600" cy="27509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1300"/>
                <a:gridCol w="2781300"/>
              </a:tblGrid>
              <a:tr h="1375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Giving away possessions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b.)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Mood Changes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37549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c.)  </a:t>
                      </a:r>
                      <a:r>
                        <a:rPr lang="en-US" sz="2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Excessive Spending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.) 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All </a:t>
                      </a:r>
                      <a:r>
                        <a:rPr lang="en-US" sz="2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above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718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References: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ILE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(n.d.). Introduction &amp; Overview. </a:t>
            </a: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Integrated Learning Environment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Retrieved July 15, 2012,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from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https://ile-help.nko.navy.mil/ile/index.aspx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Suicide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Prevention and Risk Reduction Committee (SPARRC). (n.d.). </a:t>
            </a:r>
            <a:r>
              <a:rPr lang="en-US" sz="1800" dirty="0" err="1">
                <a:latin typeface="Times New Roman" pitchFamily="18" charset="0"/>
                <a:cs typeface="Times New Roman" pitchFamily="18" charset="0"/>
              </a:rPr>
              <a:t>DoD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/VA suicide outreach |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Resources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suicide prevention. </a:t>
            </a:r>
            <a:r>
              <a:rPr lang="en-US" sz="1800" i="1" dirty="0">
                <a:latin typeface="Times New Roman" pitchFamily="18" charset="0"/>
                <a:cs typeface="Times New Roman" pitchFamily="18" charset="0"/>
              </a:rPr>
              <a:t>SuicideOutreach.org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Retrieved July 22, 2012, from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US" sz="1800" dirty="0">
                <a:latin typeface="Times New Roman" pitchFamily="18" charset="0"/>
                <a:cs typeface="Times New Roman" pitchFamily="18" charset="0"/>
                <a:hlinkClick r:id="rId2"/>
              </a:rPr>
              <a:t>://www.suicideoutreach.org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 S. Air Force (2012). FY 2012 Career development course (CDC) Student satisfaction survey.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Maxwell-Gunther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AFB, Montgomery, AL: Air University. Retrieved on July 12, 2012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	from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http://www.au.af.mil/au/afiadl/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1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2|1|1|1.2|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2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214</Words>
  <Application>Microsoft Office PowerPoint</Application>
  <PresentationFormat>On-screen Show (4:3)</PresentationFormat>
  <Paragraphs>49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</dc:creator>
  <cp:lastModifiedBy>Michele</cp:lastModifiedBy>
  <cp:revision>103</cp:revision>
  <dcterms:created xsi:type="dcterms:W3CDTF">2012-07-31T14:03:15Z</dcterms:created>
  <dcterms:modified xsi:type="dcterms:W3CDTF">2012-08-08T16:35:01Z</dcterms:modified>
</cp:coreProperties>
</file>